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93" r:id="rId5"/>
    <p:sldId id="260" r:id="rId6"/>
    <p:sldId id="261" r:id="rId7"/>
    <p:sldId id="284" r:id="rId8"/>
    <p:sldId id="285" r:id="rId9"/>
    <p:sldId id="289" r:id="rId10"/>
    <p:sldId id="262" r:id="rId11"/>
    <p:sldId id="288" r:id="rId12"/>
    <p:sldId id="287" r:id="rId13"/>
    <p:sldId id="286" r:id="rId14"/>
    <p:sldId id="276" r:id="rId15"/>
    <p:sldId id="269" r:id="rId16"/>
    <p:sldId id="292" r:id="rId17"/>
    <p:sldId id="294" r:id="rId18"/>
    <p:sldId id="29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16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15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Marian Murphy" initials="MM" lastIdx="1" clrIdx="2">
    <p:extLst>
      <p:ext uri="{19B8F6BF-5375-455C-9EA6-DF929625EA0E}">
        <p15:presenceInfo xmlns:p15="http://schemas.microsoft.com/office/powerpoint/2012/main" userId="S::mmurphy@firstinspires.org::6ddc4b1b-6521-474c-a22d-2c363c1d36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551"/>
    <a:srgbClr val="00A651"/>
    <a:srgbClr val="4472C4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B209C0-C651-4410-9ABC-F9113F33FC24}" v="4" dt="2021-07-14T21:53:21.8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273" autoAdjust="0"/>
  </p:normalViewPr>
  <p:slideViewPr>
    <p:cSldViewPr snapToGrid="0">
      <p:cViewPr varScale="1">
        <p:scale>
          <a:sx n="63" d="100"/>
          <a:sy n="63" d="100"/>
        </p:scale>
        <p:origin x="2184" y="66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84B209C0-C651-4410-9ABC-F9113F33FC24}"/>
    <pc:docChg chg="undo custSel addSld delSld modSld">
      <pc:chgData name="Kathy Morgan" userId="19752d8f-270a-426b-91ad-1bf5c79275bc" providerId="ADAL" clId="{84B209C0-C651-4410-9ABC-F9113F33FC24}" dt="2021-07-15T18:21:06.963" v="116" actId="1037"/>
      <pc:docMkLst>
        <pc:docMk/>
      </pc:docMkLst>
      <pc:sldChg chg="del">
        <pc:chgData name="Kathy Morgan" userId="19752d8f-270a-426b-91ad-1bf5c79275bc" providerId="ADAL" clId="{84B209C0-C651-4410-9ABC-F9113F33FC24}" dt="2021-07-14T21:53:28.038" v="25" actId="47"/>
        <pc:sldMkLst>
          <pc:docMk/>
          <pc:sldMk cId="3198983479" sldId="282"/>
        </pc:sldMkLst>
      </pc:sldChg>
      <pc:sldChg chg="modNotesTx">
        <pc:chgData name="Kathy Morgan" userId="19752d8f-270a-426b-91ad-1bf5c79275bc" providerId="ADAL" clId="{84B209C0-C651-4410-9ABC-F9113F33FC24}" dt="2021-07-14T21:54:21.881" v="114" actId="20577"/>
        <pc:sldMkLst>
          <pc:docMk/>
          <pc:sldMk cId="1324630915" sldId="292"/>
        </pc:sldMkLst>
      </pc:sldChg>
      <pc:sldChg chg="addSp delSp modSp mod">
        <pc:chgData name="Kathy Morgan" userId="19752d8f-270a-426b-91ad-1bf5c79275bc" providerId="ADAL" clId="{84B209C0-C651-4410-9ABC-F9113F33FC24}" dt="2021-07-15T18:21:06.963" v="116" actId="1037"/>
        <pc:sldMkLst>
          <pc:docMk/>
          <pc:sldMk cId="2368298040" sldId="293"/>
        </pc:sldMkLst>
        <pc:spChg chg="mod">
          <ac:chgData name="Kathy Morgan" userId="19752d8f-270a-426b-91ad-1bf5c79275bc" providerId="ADAL" clId="{84B209C0-C651-4410-9ABC-F9113F33FC24}" dt="2021-07-14T21:50:55.428" v="5" actId="962"/>
          <ac:spMkLst>
            <pc:docMk/>
            <pc:sldMk cId="2368298040" sldId="293"/>
            <ac:spMk id="25" creationId="{1F865867-B648-DD4C-99DC-EFF2CCFBC362}"/>
          </ac:spMkLst>
        </pc:spChg>
        <pc:picChg chg="add mod modCrop">
          <ac:chgData name="Kathy Morgan" userId="19752d8f-270a-426b-91ad-1bf5c79275bc" providerId="ADAL" clId="{84B209C0-C651-4410-9ABC-F9113F33FC24}" dt="2021-07-15T18:21:06.963" v="116" actId="1037"/>
          <ac:picMkLst>
            <pc:docMk/>
            <pc:sldMk cId="2368298040" sldId="293"/>
            <ac:picMk id="4" creationId="{87404B96-5280-482E-9520-F682803B5A2E}"/>
          </ac:picMkLst>
        </pc:picChg>
        <pc:picChg chg="del">
          <ac:chgData name="Kathy Morgan" userId="19752d8f-270a-426b-91ad-1bf5c79275bc" providerId="ADAL" clId="{84B209C0-C651-4410-9ABC-F9113F33FC24}" dt="2021-07-14T21:50:01.813" v="0" actId="478"/>
          <ac:picMkLst>
            <pc:docMk/>
            <pc:sldMk cId="2368298040" sldId="293"/>
            <ac:picMk id="19" creationId="{5F1797CB-DA59-41DA-8C62-2A753AE31D71}"/>
          </ac:picMkLst>
        </pc:picChg>
      </pc:sldChg>
      <pc:sldChg chg="add modNotesTx">
        <pc:chgData name="Kathy Morgan" userId="19752d8f-270a-426b-91ad-1bf5c79275bc" providerId="ADAL" clId="{84B209C0-C651-4410-9ABC-F9113F33FC24}" dt="2021-07-14T21:53:25.937" v="24"/>
        <pc:sldMkLst>
          <pc:docMk/>
          <pc:sldMk cId="59504341" sldId="294"/>
        </pc:sldMkLst>
      </pc:sldChg>
      <pc:sldChg chg="add">
        <pc:chgData name="Kathy Morgan" userId="19752d8f-270a-426b-91ad-1bf5c79275bc" providerId="ADAL" clId="{84B209C0-C651-4410-9ABC-F9113F33FC24}" dt="2021-07-14T21:53:13.843" v="23"/>
        <pc:sldMkLst>
          <pc:docMk/>
          <pc:sldMk cId="1315754796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87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Explore the mat while thinking about Jacob’s question.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Draw a picture of your designs for two forms of transportation.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Share your brilliant designs with your team!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Create a design using the prototyping pieces to show your team’s solution.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Show how your creations work on the mat.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26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Share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(10 minutes)</a:t>
            </a:r>
          </a:p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Arial-ItalicMT"/>
              </a:rPr>
              <a:t>Have the team: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Share what they did in the session.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Show the coding skills they learned.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Explain how they changed the program.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Describe their transportation designs.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Demonstrate how their solutions work on the mat.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8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r>
              <a:rPr lang="en-US" dirty="0"/>
              <a:t>Here is one example from Learning Junction:  https://youtu.be/d0ySC2tzlZI</a:t>
            </a:r>
          </a:p>
          <a:p>
            <a:r>
              <a:rPr lang="en-US" dirty="0"/>
              <a:t>Since many videos focused on transportation for this age group will focus on transportation of people instead of cargo (including the example), you might have a short discussion about the difference between cargo transportation vehicles and vehicles intended for transporting people.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Segoe UI" panose="020B0502040204020203" pitchFamily="34" charset="0"/>
              </a:rPr>
              <a:t>Ask the children to reflect on what parts of the transportation journey they might like to design as a </a:t>
            </a:r>
            <a:r>
              <a:rPr lang="en-US" sz="1200">
                <a:effectLst/>
                <a:latin typeface="Segoe UI" panose="020B0502040204020203" pitchFamily="34" charset="0"/>
              </a:rPr>
              <a:t>cargo engineer.</a:t>
            </a:r>
            <a:endParaRPr lang="en-US" sz="12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https://family.gonoodle.com/activities/clean-up.  Link on YouTube Kids:  https://www.youtubekids.com/watch?v=ZJFk87ZsHn0 .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https://youtu.be/ZJFk87ZsHn0</a:t>
            </a: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Cleanup Pointers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• The truck should stay assembled, but everything else should be taken apart.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• Check that the pieces from the LEGO® robot are returned to the LEGO set.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session has a Guiding Questions that can be shared to frame the session.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Session Tips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Walk the team through how to access their appropriate lesson in the app.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The team will use the LEGO Education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 2.0 set and the associated apps.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You will find the estimated timing in the lesson for each page’s tasks. This is to assist with children’s self regulation.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If the team is short on time, have them do only the coding lesson and build the robot.</a:t>
            </a:r>
            <a:endParaRPr lang="en-US" dirty="0"/>
          </a:p>
          <a:p>
            <a:pPr marL="342900" indent="-342900" algn="l">
              <a:buFont typeface="+mj-lt"/>
              <a:buAutoNum type="arabicPeriod" startAt="5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The team will need the assembled truck.</a:t>
            </a:r>
          </a:p>
          <a:p>
            <a:pPr marL="342900" indent="-342900" algn="l">
              <a:buFont typeface="+mj-lt"/>
              <a:buAutoNum type="arabicPeriod" startAt="5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Give the team the LEGO prototyping pieces (Bag 4) to create their designs.</a:t>
            </a:r>
          </a:p>
          <a:p>
            <a:pPr marL="342900" indent="-342900" algn="l">
              <a:buFont typeface="+mj-lt"/>
              <a:buAutoNum type="arabicPeriod" startAt="5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You will find that many of Max’s reflection statements connect to jobs listed on the Career Connections pages in the </a:t>
            </a:r>
            <a:r>
              <a:rPr lang="en-US" sz="1200" b="0" i="1" u="none" strike="noStrike" baseline="0" dirty="0">
                <a:solidFill>
                  <a:srgbClr val="000000"/>
                </a:solidFill>
                <a:latin typeface="Arial-ItalicMT"/>
              </a:rPr>
              <a:t>Engineering Notebook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. This provides real life examples of transportation jobs.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Team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 the definition for teamwork to the team.(see page 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Talk about what teamwork is. Have the team provide examples of this Core Value.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Extension: Have everyone draw a picture of an example of teamwork on the Core Values page in their Engineering Notebook.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ArialMT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Open 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 2.0 app. Find your lesson.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Can you make the robot go in a different direction? Capture your ideas!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Explore how to change the existing program based on your ideas.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Run your new program. See what happens.</a:t>
            </a:r>
          </a:p>
          <a:p>
            <a:pPr algn="l"/>
            <a:endParaRPr lang="en-US" sz="12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Can you add a propeller, steering wheel, or boat rudder to the robot?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Redesign the robot. Play your program.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ArialMT"/>
            </a:endParaRP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Open 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 2.0 app. Find your lesson.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Can you make the robot go in a different direction? Capture your ideas!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Explore how to change the existing program based on your ideas.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Run your new program. See what happens.</a:t>
            </a:r>
          </a:p>
          <a:p>
            <a:pPr algn="l"/>
            <a:endParaRPr lang="en-US" sz="12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Can you add a propeller, steering wheel, or boat rudder to the robot?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Redesign the robot. Play your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8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rialMT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Open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 2.0 app. Find your lesson.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make the robot go in a different direction? Capture your ideas!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Explore how to change the existing program based on your ideas.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Run your new program. See what happens.</a:t>
            </a:r>
          </a:p>
          <a:p>
            <a:pPr algn="l"/>
            <a:endParaRPr lang="en-US" sz="18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add a propeller, steering wheel, or boat rudder to the robot?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Redesign the robot. Play your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Explore the mat while thinking about Jacob’s question.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Draw a picture of your designs for two forms of transportation.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Share your brilliant designs with your team!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Create a design using the prototyping pieces to show your team’s solution.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Show how your creations work on the mat.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Explore the mat while thinking about Jacob’s question.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Draw a picture of your designs for two forms of transportation.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Share your brilliant designs with your team!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Create a design using the prototyping pieces to show your team’s solution.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Show how your creations work on the mat.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50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Explore the mat while thinking about Jacob’s question.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Draw a picture of your designs for two forms of transportation.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Share your brilliant designs with your team!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Create a design using the prototyping pieces to show your team’s solution.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Show how your creations work on the mat.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094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  <p:sldLayoutId id="214748369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0" y="-1"/>
            <a:ext cx="9144001" cy="6858001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40" y="863253"/>
            <a:ext cx="3842872" cy="179168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Let’s Transport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407540" y="401413"/>
            <a:ext cx="2601947" cy="56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SESSION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B2E659-46E5-45F4-B65D-923983F7710E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114C1B-4CF7-4817-84D5-E5FBD229F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683" y="137620"/>
            <a:ext cx="1708714" cy="108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lane flying over a port&#10;&#10;Description automatically generated with low confidence">
            <a:extLst>
              <a:ext uri="{FF2B5EF4-FFF2-40B4-BE49-F238E27FC236}">
                <a16:creationId xmlns:a16="http://schemas.microsoft.com/office/drawing/2014/main" id="{87404B96-5280-482E-9520-F682803B5A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37" t="8380" r="14410"/>
          <a:stretch/>
        </p:blipFill>
        <p:spPr>
          <a:xfrm>
            <a:off x="262952" y="3078480"/>
            <a:ext cx="3752857" cy="327612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9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37813" y="1414774"/>
            <a:ext cx="2658560" cy="4028450"/>
          </a:xfrm>
        </p:spPr>
        <p:txBody>
          <a:bodyPr/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Create a design using the prototyping pieces to show your team’s solution.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Show how your creations work on the mat.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2 - Explore</a:t>
            </a:r>
          </a:p>
        </p:txBody>
      </p: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A13A21B9-E7C0-4966-8CCF-3ECFF4E276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620" y="1556334"/>
            <a:ext cx="5347505" cy="37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23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4D35A-834E-4F7C-BC9B-EE00FA0ED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226855"/>
            <a:ext cx="4255866" cy="4707803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Share what you did in the session.</a:t>
            </a:r>
          </a:p>
          <a:p>
            <a:r>
              <a:rPr lang="en-US" sz="2800" dirty="0">
                <a:solidFill>
                  <a:schemeClr val="tx1"/>
                </a:solidFill>
              </a:rPr>
              <a:t>Show the coding skills you learned</a:t>
            </a:r>
          </a:p>
          <a:p>
            <a:r>
              <a:rPr lang="en-US" sz="2800" dirty="0">
                <a:solidFill>
                  <a:schemeClr val="tx1"/>
                </a:solidFill>
              </a:rPr>
              <a:t>Explain how you changed the program</a:t>
            </a:r>
          </a:p>
          <a:p>
            <a:r>
              <a:rPr lang="en-US" sz="2800" dirty="0">
                <a:solidFill>
                  <a:schemeClr val="tx1"/>
                </a:solidFill>
              </a:rPr>
              <a:t>Describe your transportation designs</a:t>
            </a:r>
          </a:p>
          <a:p>
            <a:r>
              <a:rPr lang="en-US" sz="2800" dirty="0">
                <a:solidFill>
                  <a:schemeClr val="tx1"/>
                </a:solidFill>
              </a:rPr>
              <a:t>Demonstrate how your solutions work on the mat.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66493-D7BA-4A1A-A182-EDBA8CFF8F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248400" y="3750952"/>
            <a:ext cx="2618762" cy="2183705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8713F5D0-BB64-4CF0-B895-E49B9E8AF1B3}"/>
              </a:ext>
            </a:extLst>
          </p:cNvPr>
          <p:cNvSpPr/>
          <p:nvPr/>
        </p:nvSpPr>
        <p:spPr>
          <a:xfrm rot="21411450">
            <a:off x="5037436" y="1200118"/>
            <a:ext cx="2698201" cy="2127191"/>
          </a:xfrm>
          <a:prstGeom prst="wedgeEllipseCallout">
            <a:avLst>
              <a:gd name="adj1" fmla="val -7339"/>
              <a:gd name="adj2" fmla="val 82462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 as a team on how an engineer creates innovative designs.</a:t>
            </a:r>
          </a:p>
        </p:txBody>
      </p:sp>
    </p:spTree>
    <p:extLst>
      <p:ext uri="{BB962C8B-B14F-4D97-AF65-F5344CB8AC3E}">
        <p14:creationId xmlns:p14="http://schemas.microsoft.com/office/powerpoint/2010/main" val="177689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A4E0D3-A797-4AAE-B837-2ADD656A2819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Optional Video:</a:t>
            </a:r>
            <a:endParaRPr lang="en-US" sz="2400" b="0" dirty="0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033973A4-1366-45D8-B9B6-8F6EFC2A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909B7F-E215-4800-9989-2E6767F892B2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951668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551"/>
                </a:solidFill>
              </a:rPr>
              <a:t>Career Connections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BCCBDB-358A-471E-B2A0-D8C56E861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940" y="2778725"/>
            <a:ext cx="2651760" cy="201319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Role: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ArialMT"/>
              </a:rPr>
              <a:t>Designs ways to safely and efficiently transport cargo.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4F4E31-89DB-4CDE-AACF-CB70ED525EC0}"/>
              </a:ext>
            </a:extLst>
          </p:cNvPr>
          <p:cNvSpPr/>
          <p:nvPr/>
        </p:nvSpPr>
        <p:spPr>
          <a:xfrm>
            <a:off x="594360" y="1493203"/>
            <a:ext cx="2788920" cy="1128077"/>
          </a:xfrm>
          <a:prstGeom prst="roundRect">
            <a:avLst/>
          </a:prstGeom>
          <a:solidFill>
            <a:srgbClr val="00A551"/>
          </a:solidFill>
          <a:ln>
            <a:solidFill>
              <a:srgbClr val="00A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5807B65-1C3F-4C63-9E97-B3046257FAAB}"/>
              </a:ext>
            </a:extLst>
          </p:cNvPr>
          <p:cNvSpPr txBox="1">
            <a:spLocks/>
          </p:cNvSpPr>
          <p:nvPr/>
        </p:nvSpPr>
        <p:spPr>
          <a:xfrm>
            <a:off x="694814" y="1493204"/>
            <a:ext cx="2488224" cy="112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Cargo</a:t>
            </a:r>
          </a:p>
          <a:p>
            <a:r>
              <a:rPr lang="en-US" dirty="0">
                <a:solidFill>
                  <a:schemeClr val="bg1"/>
                </a:solidFill>
              </a:rPr>
              <a:t>Engineer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24730A-A2D0-42AE-9BF8-FE6F4088E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19592" y="1493203"/>
            <a:ext cx="4950894" cy="444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63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551"/>
                </a:solidFill>
              </a:rPr>
              <a:t>Clean Up</a:t>
            </a:r>
          </a:p>
        </p:txBody>
      </p:sp>
      <p:pic>
        <p:nvPicPr>
          <p:cNvPr id="7" name="Picture 6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AFD005AA-9D11-40B6-BACB-8D04D40553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428" y="1172626"/>
            <a:ext cx="6739147" cy="45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B3A04-2BF4-4834-A5AC-BF412CEF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0B4F6-AB8D-46B9-924D-60D5BC2D0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259" y="5002306"/>
            <a:ext cx="8501258" cy="10143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is a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registered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trademark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99A4BC1-F5E0-4D25-AF3C-551958EE34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98" y="1619703"/>
            <a:ext cx="360624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9E708-F974-4E03-AA24-84C68C83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265" y="1619703"/>
            <a:ext cx="24565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5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Guiding Questions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AF9C81-E385-4FC9-A39D-DEA705CF563C}"/>
              </a:ext>
            </a:extLst>
          </p:cNvPr>
          <p:cNvSpPr/>
          <p:nvPr/>
        </p:nvSpPr>
        <p:spPr>
          <a:xfrm flipH="1">
            <a:off x="6693337" y="1828800"/>
            <a:ext cx="2286000" cy="3200400"/>
          </a:xfrm>
          <a:prstGeom prst="roundRect">
            <a:avLst/>
          </a:prstGeom>
          <a:solidFill>
            <a:srgbClr val="C9DF89"/>
          </a:solidFill>
          <a:ln w="28575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45720" bIns="91440" rtlCol="0" anchor="t" anchorCtr="0">
            <a:noAutofit/>
          </a:bodyPr>
          <a:lstStyle/>
          <a:p>
            <a:pPr algn="ctr">
              <a:spcAft>
                <a:spcPts val="200"/>
              </a:spcAft>
            </a:pP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algn="ctr">
              <a:spcAft>
                <a:spcPts val="200"/>
              </a:spcAft>
            </a:pPr>
            <a:endParaRPr lang="en-US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The team will build and code the LEGO</a:t>
            </a:r>
            <a:r>
              <a:rPr lang="en-US" sz="1100" baseline="30000" dirty="0">
                <a:solidFill>
                  <a:schemeClr val="tx1"/>
                </a:solidFill>
                <a:latin typeface="Arial"/>
                <a:cs typeface="Arial"/>
              </a:rPr>
              <a:t>®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robot and then change the program.</a:t>
            </a:r>
          </a:p>
          <a:p>
            <a:pPr>
              <a:spcAft>
                <a:spcPts val="200"/>
              </a:spcAft>
            </a:pP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The team will create two forms of transportation.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45DFF6-EE04-4A18-8898-D4C1CE4A06C7}"/>
              </a:ext>
            </a:extLst>
          </p:cNvPr>
          <p:cNvSpPr/>
          <p:nvPr/>
        </p:nvSpPr>
        <p:spPr>
          <a:xfrm>
            <a:off x="263047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 you design two forms of transportation?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5A9C7E-C2D0-4F93-BC6B-DBADE1AF2924}"/>
              </a:ext>
            </a:extLst>
          </p:cNvPr>
          <p:cNvSpPr/>
          <p:nvPr/>
        </p:nvSpPr>
        <p:spPr>
          <a:xfrm>
            <a:off x="263047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Can you build a </a:t>
            </a:r>
            <a:br>
              <a:rPr lang="en-US" b="1" dirty="0">
                <a:solidFill>
                  <a:srgbClr val="4472C4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LEGO</a:t>
            </a:r>
            <a:r>
              <a:rPr lang="en-US" b="1" baseline="30000" dirty="0">
                <a:solidFill>
                  <a:srgbClr val="4472C4"/>
                </a:solidFill>
                <a:latin typeface="Arial"/>
                <a:cs typeface="Arial"/>
              </a:rPr>
              <a:t>®</a:t>
            </a:r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 robot and </a:t>
            </a:r>
            <a:br>
              <a:rPr lang="en-US" b="1" dirty="0">
                <a:solidFill>
                  <a:srgbClr val="4472C4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code a solution?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CFE0DF-BEF3-4914-A598-7A66A74C572C}"/>
              </a:ext>
            </a:extLst>
          </p:cNvPr>
          <p:cNvSpPr/>
          <p:nvPr/>
        </p:nvSpPr>
        <p:spPr>
          <a:xfrm>
            <a:off x="3478192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change the program so the LEGO robot moves in a different way?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16FD3D-F12A-4905-AEFF-ED4FEE822709}"/>
              </a:ext>
            </a:extLst>
          </p:cNvPr>
          <p:cNvSpPr/>
          <p:nvPr/>
        </p:nvSpPr>
        <p:spPr>
          <a:xfrm>
            <a:off x="3478192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does the cargo fit on your vehicle?</a:t>
            </a: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577B90ED-DDB6-410A-8200-D22640CC67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74" y="3868391"/>
            <a:ext cx="4191953" cy="22737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1276DA-64A6-464C-8E68-29EC9EE92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856" y="3245647"/>
            <a:ext cx="3121547" cy="21060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found we were stronger when we worked together.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Introduction – Go Team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3912243" y="1274276"/>
            <a:ext cx="4965539" cy="459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Examples of Teamwork</a:t>
            </a:r>
          </a:p>
          <a:p>
            <a:r>
              <a:rPr lang="en-US" dirty="0">
                <a:highlight>
                  <a:srgbClr val="FFFF00"/>
                </a:highlight>
              </a:rPr>
              <a:t>Ask the students to provide examples of Teamwork and record them here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Teamwork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Teamwork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FA2E4-1D45-4719-8F65-68E9FA4919C1}"/>
              </a:ext>
            </a:extLst>
          </p:cNvPr>
          <p:cNvSpPr txBox="1"/>
          <p:nvPr/>
        </p:nvSpPr>
        <p:spPr>
          <a:xfrm>
            <a:off x="7445526" y="391057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6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2CD5C3C7-23E8-42D9-9585-EDED190B92D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930" y="1127761"/>
            <a:ext cx="2057400" cy="2057400"/>
          </a:xfrm>
          <a:prstGeom prst="rect">
            <a:avLst/>
          </a:prstGeom>
        </p:spPr>
      </p:pic>
      <p:pic>
        <p:nvPicPr>
          <p:cNvPr id="20" name="Picture 1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9911C66-6288-4907-A7EA-828AF783002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709" y="4298674"/>
            <a:ext cx="1287349" cy="171620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132"/>
            <a:ext cx="7886700" cy="762634"/>
          </a:xfrm>
        </p:spPr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88A663-9B0F-45DF-A781-8CC8280DA407}"/>
              </a:ext>
            </a:extLst>
          </p:cNvPr>
          <p:cNvSpPr/>
          <p:nvPr/>
        </p:nvSpPr>
        <p:spPr>
          <a:xfrm>
            <a:off x="6277276" y="988430"/>
            <a:ext cx="2623755" cy="492623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You need…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19AB1-257D-4A0E-8903-0D7229724D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1966" y="3593710"/>
            <a:ext cx="1061067" cy="787536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042774A6-8ADC-4F8C-BF79-CB2E071F4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163" y="4780867"/>
            <a:ext cx="1748994" cy="897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72725B-B61E-4AAB-9FAD-F80F493D07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2548" y="1559574"/>
            <a:ext cx="882487" cy="634705"/>
          </a:xfrm>
          <a:prstGeom prst="rect">
            <a:avLst/>
          </a:prstGeom>
        </p:spPr>
      </p:pic>
      <p:pic>
        <p:nvPicPr>
          <p:cNvPr id="14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A03B627-55E5-4BBC-981B-A0E2A673EE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539" y="1768545"/>
            <a:ext cx="810137" cy="10800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95DE07-2203-47B5-A767-379A46EEBB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5856" y="3213172"/>
            <a:ext cx="1177869" cy="517390"/>
          </a:xfrm>
          <a:prstGeom prst="rect">
            <a:avLst/>
          </a:prstGeom>
        </p:spPr>
      </p:pic>
      <p:pic>
        <p:nvPicPr>
          <p:cNvPr id="16" name="Picture 15" descr="A picture containing toy, drawing&#10;&#10;Description automatically generated">
            <a:extLst>
              <a:ext uri="{FF2B5EF4-FFF2-40B4-BE49-F238E27FC236}">
                <a16:creationId xmlns:a16="http://schemas.microsoft.com/office/drawing/2014/main" id="{CB29CDBC-1CAA-47DC-8F42-A2CCC7C3D8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5035" y="3829629"/>
            <a:ext cx="1339513" cy="7172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894FFD-FAD7-4836-BC4A-042D81496AF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1780" y="2271322"/>
            <a:ext cx="795425" cy="781133"/>
          </a:xfrm>
          <a:prstGeom prst="rect">
            <a:avLst/>
          </a:prstGeom>
        </p:spPr>
      </p:pic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29B761D-41D6-4F4F-86E9-6A37FED272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215342"/>
            <a:ext cx="5698236" cy="4815068"/>
          </a:xfrm>
        </p:spPr>
        <p:txBody>
          <a:bodyPr>
            <a:normAutofit/>
          </a:bodyPr>
          <a:lstStyle/>
          <a:p>
            <a:pPr algn="l"/>
            <a:r>
              <a:rPr lang="en-US" sz="2800" b="0" i="0" u="none" strike="noStrike" baseline="0" dirty="0">
                <a:latin typeface="ArialMT"/>
              </a:rPr>
              <a:t>Open the </a:t>
            </a:r>
            <a:r>
              <a:rPr lang="en-US" sz="2800" b="0" i="0" u="none" strike="noStrike" baseline="0" dirty="0" err="1">
                <a:latin typeface="ArialMT"/>
              </a:rPr>
              <a:t>WeDo</a:t>
            </a:r>
            <a:r>
              <a:rPr lang="en-US" sz="2800" b="0" i="0" u="none" strike="noStrike" baseline="0" dirty="0">
                <a:latin typeface="ArialMT"/>
              </a:rPr>
              <a:t> 2.0 app. Find your lesson.</a:t>
            </a:r>
          </a:p>
          <a:p>
            <a:pPr algn="l"/>
            <a:r>
              <a:rPr lang="en-US" sz="2800" b="0" i="0" u="none" strike="noStrike" baseline="0" dirty="0">
                <a:latin typeface="ArialMT"/>
              </a:rPr>
              <a:t>Can you make the robot go in a different direction? Capture your ideas!</a:t>
            </a:r>
          </a:p>
          <a:p>
            <a:pPr algn="l"/>
            <a:r>
              <a:rPr lang="en-US" sz="2800" b="0" i="0" u="none" strike="noStrike" baseline="0" dirty="0">
                <a:latin typeface="ArialMT"/>
              </a:rPr>
              <a:t>Explore how to change the existing program based on your ideas.</a:t>
            </a:r>
          </a:p>
          <a:p>
            <a:pPr algn="l"/>
            <a:r>
              <a:rPr lang="en-US" sz="2800" b="0" i="0" u="none" strike="noStrike" baseline="0" dirty="0">
                <a:latin typeface="ArialMT"/>
              </a:rPr>
              <a:t>Run your new program. See what happens.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CFA022-11EB-4E54-9D0B-AF28D096EAB1}"/>
              </a:ext>
            </a:extLst>
          </p:cNvPr>
          <p:cNvSpPr txBox="1"/>
          <p:nvPr/>
        </p:nvSpPr>
        <p:spPr>
          <a:xfrm>
            <a:off x="6369710" y="3028960"/>
            <a:ext cx="1457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A6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Classroom Projects:</a:t>
            </a:r>
          </a:p>
          <a:p>
            <a:r>
              <a:rPr lang="en-US" sz="1000" b="1" dirty="0">
                <a:solidFill>
                  <a:srgbClr val="00A6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Cooling Fan</a:t>
            </a:r>
          </a:p>
        </p:txBody>
      </p:sp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8057F0A-69D4-499C-8EF7-52DBC2B70841}"/>
              </a:ext>
            </a:extLst>
          </p:cNvPr>
          <p:cNvSpPr txBox="1">
            <a:spLocks/>
          </p:cNvSpPr>
          <p:nvPr/>
        </p:nvSpPr>
        <p:spPr>
          <a:xfrm>
            <a:off x="626742" y="4223665"/>
            <a:ext cx="4718854" cy="123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58E0EEFA-D558-4800-AB0D-1B04BED54D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6596" y="1128265"/>
            <a:ext cx="6870807" cy="4297383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6BD134F3-5827-4EC9-A58A-400DFDBC424B}"/>
              </a:ext>
            </a:extLst>
          </p:cNvPr>
          <p:cNvSpPr/>
          <p:nvPr/>
        </p:nvSpPr>
        <p:spPr>
          <a:xfrm rot="21411450">
            <a:off x="7259099" y="286337"/>
            <a:ext cx="1568235" cy="1592922"/>
          </a:xfrm>
          <a:prstGeom prst="wedgeEllipseCallout">
            <a:avLst>
              <a:gd name="adj1" fmla="val -70819"/>
              <a:gd name="adj2" fmla="val 23530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me your innovative ideas!</a:t>
            </a:r>
          </a:p>
        </p:txBody>
      </p:sp>
    </p:spTree>
    <p:extLst>
      <p:ext uri="{BB962C8B-B14F-4D97-AF65-F5344CB8AC3E}">
        <p14:creationId xmlns:p14="http://schemas.microsoft.com/office/powerpoint/2010/main" val="30985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132"/>
            <a:ext cx="7886700" cy="762634"/>
          </a:xfrm>
        </p:spPr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29B761D-41D6-4F4F-86E9-6A37FED272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8447" y="1573619"/>
            <a:ext cx="4142436" cy="419138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rgbClr val="00A651"/>
                </a:solidFill>
                <a:latin typeface="ArialMT"/>
              </a:rPr>
              <a:t>Challenge</a:t>
            </a:r>
          </a:p>
          <a:p>
            <a:pPr algn="l"/>
            <a:r>
              <a:rPr lang="en-US" sz="2800" b="0" i="0" u="none" strike="noStrike" baseline="0" dirty="0">
                <a:latin typeface="ArialMT"/>
              </a:rPr>
              <a:t>Can you add a propeller, steering wheel, or boat rudder to the robot?</a:t>
            </a:r>
          </a:p>
          <a:p>
            <a:pPr algn="l"/>
            <a:r>
              <a:rPr lang="en-US" sz="2800" b="0" i="0" u="none" strike="noStrike" baseline="0" dirty="0">
                <a:latin typeface="ArialMT"/>
              </a:rPr>
              <a:t>Redesign the robot. Play your program.</a:t>
            </a:r>
            <a:endParaRPr lang="en-US" sz="2800" dirty="0"/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2AC2EDCA-374E-47BB-A67D-99E4C15FB1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1222920"/>
            <a:ext cx="3853518" cy="391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2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  <a:endParaRPr lang="en-US" sz="3100" dirty="0">
              <a:solidFill>
                <a:srgbClr val="00A65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1016A8-371D-4F71-B250-319D5B74C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731" y="2077377"/>
            <a:ext cx="2484589" cy="39404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6CD7D-02CB-4AD2-8627-F71358177E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0542" y="2404515"/>
            <a:ext cx="2463458" cy="3494495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A01107BE-65B3-4435-A56D-1BA44F73F32F}"/>
              </a:ext>
            </a:extLst>
          </p:cNvPr>
          <p:cNvSpPr/>
          <p:nvPr/>
        </p:nvSpPr>
        <p:spPr>
          <a:xfrm>
            <a:off x="3549990" y="2875971"/>
            <a:ext cx="3406198" cy="1689245"/>
          </a:xfrm>
          <a:prstGeom prst="wedgeEllipseCallout">
            <a:avLst>
              <a:gd name="adj1" fmla="val 62069"/>
              <a:gd name="adj2" fmla="val -14750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create two other forms of transportation that can transport cargo?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AF9EC6B4-12A7-4202-BCB8-77D2CFAEED8A}"/>
              </a:ext>
            </a:extLst>
          </p:cNvPr>
          <p:cNvSpPr/>
          <p:nvPr/>
        </p:nvSpPr>
        <p:spPr>
          <a:xfrm>
            <a:off x="3142998" y="1016995"/>
            <a:ext cx="2544717" cy="1720714"/>
          </a:xfrm>
          <a:prstGeom prst="wedgeEllipseCallout">
            <a:avLst>
              <a:gd name="adj1" fmla="val -80842"/>
              <a:gd name="adj2" fmla="val 50666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built a truck that transports cargo last session.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3FF89-7820-4984-82B7-FD6204EA10A5}"/>
              </a:ext>
            </a:extLst>
          </p:cNvPr>
          <p:cNvSpPr/>
          <p:nvPr/>
        </p:nvSpPr>
        <p:spPr>
          <a:xfrm>
            <a:off x="7325833" y="2211572"/>
            <a:ext cx="447735" cy="542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6409B69A-3A8C-47CF-BCD6-8513370E98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277" y="1566105"/>
            <a:ext cx="8443446" cy="43349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387" y="1127761"/>
            <a:ext cx="7886700" cy="897954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Explore the mat while thinking about Jacob’s question.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  <a:endParaRPr lang="en-US" sz="3100" dirty="0">
              <a:solidFill>
                <a:srgbClr val="00A6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4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387" y="1127760"/>
            <a:ext cx="7886700" cy="1742761"/>
          </a:xfrm>
        </p:spPr>
        <p:txBody>
          <a:bodyPr>
            <a:norm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Draw a picture of your designs for two forms of transportation.</a:t>
            </a:r>
          </a:p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Share your brilliant designs with your team!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  <a:endParaRPr lang="en-US" sz="3100" dirty="0">
              <a:solidFill>
                <a:srgbClr val="00A651"/>
              </a:solidFill>
            </a:endParaRP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F6BC73BC-6418-4891-B1C2-BD98994CEE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333" y="2393539"/>
            <a:ext cx="6870807" cy="347563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E981D47E9229C45BD0F6073112327E8" ma:contentTypeVersion="13" ma:contentTypeDescription="Opret et nyt dokument." ma:contentTypeScope="" ma:versionID="202cbbb3118e06ff677e1774f7cd39ed">
  <xsd:schema xmlns:xsd="http://www.w3.org/2001/XMLSchema" xmlns:xs="http://www.w3.org/2001/XMLSchema" xmlns:p="http://schemas.microsoft.com/office/2006/metadata/properties" xmlns:ns2="98a1be8e-ceb0-4d64-90f3-74f22257285b" xmlns:ns3="65f3190a-2497-4c6e-9c08-e63c17ba8fcf" targetNamespace="http://schemas.microsoft.com/office/2006/metadata/properties" ma:root="true" ma:fieldsID="edebf52742f5ff3dbd1aac38530fcad2" ns2:_="" ns3:_="">
    <xsd:import namespace="98a1be8e-ceb0-4d64-90f3-74f22257285b"/>
    <xsd:import namespace="65f3190a-2497-4c6e-9c08-e63c17ba8f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1be8e-ceb0-4d64-90f3-74f222572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f3190a-2497-4c6e-9c08-e63c17ba8f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C3B65E-86F5-4F12-882B-E72674BBA31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ef8d247-b517-4b03-8403-4e70816b143f"/>
    <ds:schemaRef ds:uri="f0e45243-17b0-4cce-9b2d-f191534f8a0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3E8E0AC-7D6B-4796-B488-17B4433F9F8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12481</TotalTime>
  <Words>1371</Words>
  <Application>Microsoft Office PowerPoint</Application>
  <PresentationFormat>On-screen Show (4:3)</PresentationFormat>
  <Paragraphs>174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Arial-BoldMT</vt:lpstr>
      <vt:lpstr>Arial-ItalicMT</vt:lpstr>
      <vt:lpstr>ArialMT</vt:lpstr>
      <vt:lpstr>Calibri</vt:lpstr>
      <vt:lpstr>Helvetica Neue</vt:lpstr>
      <vt:lpstr>Roboto</vt:lpstr>
      <vt:lpstr>Roboto Medium</vt:lpstr>
      <vt:lpstr>Segoe UI</vt:lpstr>
      <vt:lpstr>Office Theme</vt:lpstr>
      <vt:lpstr>PowerPoint Presentation</vt:lpstr>
      <vt:lpstr>Guiding Questions</vt:lpstr>
      <vt:lpstr>Introduction – Go Team</vt:lpstr>
      <vt:lpstr>Task 1</vt:lpstr>
      <vt:lpstr>Task 1</vt:lpstr>
      <vt:lpstr>Task 1</vt:lpstr>
      <vt:lpstr>Task 2</vt:lpstr>
      <vt:lpstr>Task 2</vt:lpstr>
      <vt:lpstr>Task 2</vt:lpstr>
      <vt:lpstr>Task 2 - Explore</vt:lpstr>
      <vt:lpstr>Share</vt:lpstr>
      <vt:lpstr>Optional Video:</vt:lpstr>
      <vt:lpstr>Career Connections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Kathy Morgan</cp:lastModifiedBy>
  <cp:revision>22</cp:revision>
  <dcterms:created xsi:type="dcterms:W3CDTF">2020-04-21T20:33:01Z</dcterms:created>
  <dcterms:modified xsi:type="dcterms:W3CDTF">2021-07-15T18:21:22Z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0x0101002E981D47E9229C45BD0F6073112327E8</vt:lpwstr>
  </property>
</Properties>
</file>